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6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69" y="3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DB850-FEA1-86A7-BFE2-C5C2F02A96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28ED79-636B-B5D7-C0B3-5E529AEE95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8CE0B-C6BE-2A23-E582-9D8088562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BEA1F-7EDD-0161-E213-699D65E34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5E299-DB85-C96E-3180-99E84A1CC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520980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2FC46-F48F-B16B-E846-C8766CB4C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BA3A08-BD88-66E0-6ED5-6EA7B1654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051560-E750-EECB-9BC8-A4BDCA77C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9A3C4-7BCD-9A0B-72F7-301B460E3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44890-31F3-B02D-4F7E-F09B704C5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009622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F38707-BB26-453E-E9D2-E187FA86F8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F34E49-271F-DD83-E6B7-76C28528D3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FCEBA-663A-F3F3-7767-F1743011A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7536C-8FEA-9A7D-114B-81FF9819A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53C9B-352A-C3AB-4C1C-9477C19A8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34819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2DB0E-79C1-C0AF-753E-D948C402E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3CB47-25EA-AF0D-6038-FEA579A13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44EEDB-FB2F-FD95-1A49-CDFBB0811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D0CF-1EA3-9DB2-21C4-947B6EA4D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6123A-41A7-61B5-0488-F3EF29A27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413474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2EFC8-7B16-7E9F-DAB9-5208F0F2D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45C29-BCB8-1BF0-6685-4A607E174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00179-8651-2B78-AA5D-127E3F8FD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4C0D6-27EB-E18C-9207-D20E151F3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9AB56-4900-81A0-AC70-58B83CEF6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35132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DE1F9-DA8E-B6BC-5859-FB67EB3DA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57248-709C-F27A-5C1E-507E79FE45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9CCB68-58B3-2B78-46EF-AD9907E2A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681CF8-A76F-7827-43D9-26767221A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EB971-3761-E3A8-B345-585F9A552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AE69F9-BF72-2CE6-DCB3-5281E0722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038756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65031-D297-EA78-45C6-8AED137FF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272C74-145C-83FF-B01F-AA89DE1C8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2D50FA-2E4A-AC14-9425-3458398A4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D958B3-714A-2F4A-E520-89D8710983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DF0BD0-E67B-D88B-812B-6662E281AC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37E6ED-6E3A-AD75-818A-A0E724576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A847D4-F74D-6E27-8D54-D062B6C8F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C4949C-6AA5-61E2-CDE2-A9BCCA26D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09726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6285A-AFF6-7A0C-5ECA-421DFA650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28EC68-70AC-E098-BAE8-5F9DB186A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099014-9526-2DAD-17AC-A54DE6FAE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6FBBE5-733E-22A9-9B74-1F92FE46B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115543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9EB4DB-F279-C95F-E17B-EB2CBB116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131DEB-DF93-3949-9213-1934CEB19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685DF-20D3-0889-F186-1F5542D21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756806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170B6-DD88-9F15-08E6-1DE78693F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48F14-F5E7-FF12-2F8C-1691CBE26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56BC32-A462-7F7B-BC4B-6F02675DDC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981A7-77EE-7BA4-36AA-60DF5AD59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8BD64-30D9-B8E4-5BE5-07BF7644C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3F2A6F-81EA-4FC4-26F9-B871E7A88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465783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31764-1062-79C8-0197-4F6AD4EA4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E369E1-F6E1-0EB9-8292-5DF27D0A28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CB0392-0872-DC68-B5E5-300694C1B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BF7CBB-EDDD-CE69-AEBE-C9A1E5291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2B1DA7-951C-E138-50AC-094D54499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15AE57-362F-CE9F-0DB0-09D32BA1A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684229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8109F3-44F5-FAAC-9126-421601EF3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07328-D120-881B-32A3-0A63ED27E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F052D-3800-32DF-EBCC-FB9F84344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FB715-42F8-40F4-8385-0A7F6412639F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27A58-52F0-44C6-7E12-FEEB1124F5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FEDF4-06D1-A0E4-1918-ED8CB4E6B8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E13584-76C3-492B-B32C-3DA71A74E60E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423499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3" descr="Abstract smoke background">
            <a:extLst>
              <a:ext uri="{FF2B5EF4-FFF2-40B4-BE49-F238E27FC236}">
                <a16:creationId xmlns:a16="http://schemas.microsoft.com/office/drawing/2014/main" id="{C7C881A9-EBBB-989F-F4B9-4875943559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409" b="9024"/>
          <a:stretch/>
        </p:blipFill>
        <p:spPr>
          <a:xfrm>
            <a:off x="20" y="1571"/>
            <a:ext cx="12191980" cy="685642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31E99D-CC03-DA87-B1CD-CCA2B71B62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320213"/>
            <a:ext cx="6095999" cy="1317493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Muscle Fat Infiltration prediction from DEXA indicators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1B62AD-9F5E-BEE2-2DFD-4B9B9B4889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02654" y="4249360"/>
            <a:ext cx="6041346" cy="688369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Priyanko Basuchaudhuri</a:t>
            </a:r>
            <a:endParaRPr lang="en-HK" dirty="0"/>
          </a:p>
        </p:txBody>
      </p:sp>
      <p:pic>
        <p:nvPicPr>
          <p:cNvPr id="66" name="Audio 65">
            <a:hlinkClick r:id="" action="ppaction://media"/>
            <a:extLst>
              <a:ext uri="{FF2B5EF4-FFF2-40B4-BE49-F238E27FC236}">
                <a16:creationId xmlns:a16="http://schemas.microsoft.com/office/drawing/2014/main" id="{DE3B2993-E5B5-0B05-8BE2-D8E5BB14CA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10923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54"/>
    </mc:Choice>
    <mc:Fallback xmlns="">
      <p:transition spd="slow" advTm="21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Selection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 fontScale="77500" lnSpcReduction="2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approaches were used.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 a baseline Random Forest Regressor model to find 20 most important features.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 a baseline Lasso linear regression model to find top 20 features with non zero coefficients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Down the line used both these set of features to build model – however performance slightly vary. 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Kept – 20 most important features from Random Forest Regressor model – as they had more features indicating percentage body fat in various sections – feature seems naturally normalized.</a:t>
            </a: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8F1CA79C-C2B5-28E8-75C9-6B042033A2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2573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210"/>
    </mc:Choice>
    <mc:Fallback xmlns="">
      <p:transition spd="slow" advTm="62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 Criteria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 fontScale="85000" lnSpcReduction="2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ROC – AUC for regression model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ROC-AUC is useful for classification models – where we choose the decision boundary based on AUC , to put a balance between false negative and false positive prediction.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 , for regression task for a continuous variable this usage is void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consider , any two data points a, b , such as a &gt; b – and count how many times pred(a) &gt; pred(b) , finally divide the count by number of such pairs. AUC score defined as probability of given a&gt;b , also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perd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(a)&gt;pred(b) : P( pred(a) &gt; pred(b) | a &gt;b)</a:t>
            </a: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D26D9144-D158-E567-58E2-7844E28C57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8568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454"/>
    </mc:Choice>
    <mc:Fallback xmlns="">
      <p:transition spd="slow" advTm="57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 Criteria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 fontScale="92500" lnSpcReduction="2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custom scorer functions in standard sci kit learn library to find best model hyperparameters that provide higher AUC score.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 score is not a smooth curve – we can not do derivation on this curve , hence Neural Network Loss can not be mimicked for AUC score.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calculated RMSE in models and tried to find in results if minimization of RMSE and Maximization of AUC are mutually separate.</a:t>
            </a: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EDC42D1F-6AC9-321C-5A34-C62E166598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9058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731"/>
    </mc:Choice>
    <mc:Fallback xmlns="">
      <p:transition spd="slow" advTm="41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&amp; Task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729554"/>
            <a:ext cx="8476434" cy="3359621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patients data in broadly 3 categories – General Health Parameters (Age, Height , Weight , BMI etc.) , MRI derived parameters , DEXA derived parameters 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Data –  Muscle Fat Infiltration (Anterior thigh muscle fat infiltration, Posterior thigh muscle fat infiltration, Muscle fat infiltration )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model to Predict MFI from DEXA parameters</a:t>
            </a:r>
            <a:endParaRPr lang="en-H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DEF42B68-FB98-087A-E664-934791247A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4084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786"/>
    </mc:Choice>
    <mc:Fallback xmlns="">
      <p:transition spd="slow" advTm="45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GB" cap="none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Cleanup</a:t>
            </a:r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Preparation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729554"/>
            <a:ext cx="8476434" cy="3359621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Sparse Data – Total Records ~ 500K</a:t>
            </a:r>
          </a:p>
          <a:p>
            <a:r>
              <a:rPr lang="en-HK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Around 450K records has less than 90% data points populated – i.e. Only registration data – Age , Sex available</a:t>
            </a:r>
          </a:p>
          <a:p>
            <a:r>
              <a:rPr lang="en-HK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Simplicity we will focus only one Target Data point – Muscle Fat Infiltration ('Muscle fat infiltration | Instance 2’)</a:t>
            </a:r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EAAD6E9C-A514-9435-2286-3773B775C5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9578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13"/>
    </mc:Choice>
    <mc:Fallback xmlns="">
      <p:transition spd="slow" advTm="35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GB" cap="none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Cleanup</a:t>
            </a:r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Preparation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7146" y="2452934"/>
            <a:ext cx="8476434" cy="3359621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Age and Sex has very pronounced trend with respect to MFI – With Age MFI increases , MFI higher in Female population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33466F-59BF-50E9-0D1F-B8343C947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0831" y="3600196"/>
            <a:ext cx="3762375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B89D5F-A552-09A9-23DD-2AAD15D155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7869" y="3508283"/>
            <a:ext cx="3743325" cy="2705100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82B3096-541B-CBCB-8253-7668FEE08A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0604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74"/>
    </mc:Choice>
    <mc:Fallback xmlns="">
      <p:transition spd="slow" advTm="17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GB" cap="none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Cleanup</a:t>
            </a:r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Preparation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7146" y="2452934"/>
            <a:ext cx="8476434" cy="3359621"/>
          </a:xfrm>
        </p:spPr>
        <p:txBody>
          <a:bodyPr>
            <a:normAutofit fontScale="925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will exclude Age and Sex from Model building – will only consider DEXA features , otherwise feature importance of DEXA parameters will be indetermined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first round of Data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Cleanup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excluding records with less that 90% of features – found another ~ 30K records without Muscle Fat Infiltration data. These are excluded as well.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Around 130 features however lot of them are very sparse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81EC2A4D-BF78-0AE4-BE3A-FEE45BD7AC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6047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57"/>
    </mc:Choice>
    <mc:Fallback xmlns="">
      <p:transition spd="slow" advTm="52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GB" cap="none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Cleanup</a:t>
            </a:r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Preparation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7146" y="2452934"/>
            <a:ext cx="8476434" cy="3359621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Around only 80 columns where the empty cell is less than 40 – 20 percent , however if we move empty cell threshold around 11 percent , only 42 columns meet the criteria.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Since , we will further impute data – to minimize effect of synthetic data only consider 20 percent threshold (i.e. columns with less than 20 percent empty cells)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8AA7899-930F-68C1-836E-A6AB8D35E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9993" y="-46530"/>
            <a:ext cx="3705225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6E0B8E13-6919-AE9D-4984-3A49AF44F9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7582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916"/>
    </mc:Choice>
    <mc:Fallback xmlns="">
      <p:transition spd="slow" advTm="39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GB" cap="none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Cleanup</a:t>
            </a:r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Preparation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7146" y="2452934"/>
            <a:ext cx="8476434" cy="3359621"/>
          </a:xfrm>
        </p:spPr>
        <p:txBody>
          <a:bodyPr>
            <a:normAutofit lnSpcReduction="1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these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cleanup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steps we finally have data with – only DEXA features and MFI – around 22K records with 80 features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a K-Nearest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(KNN) imputer to fill up the missing data against each feature. 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assume here data is missing randomly and there is no pattern in missing data – hence data imputation based on 2 – nearest data points suitable </a:t>
            </a: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BB52935F-8F4B-953E-63D9-115CF113C6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7293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16"/>
    </mc:Choice>
    <mc:Fallback xmlns="">
      <p:transition spd="slow" advTm="33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GB" cap="none" spc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Cleanup</a:t>
            </a:r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Preparation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7146" y="2452934"/>
            <a:ext cx="8476434" cy="3359621"/>
          </a:xfrm>
        </p:spPr>
        <p:txBody>
          <a:bodyPr>
            <a:normAutofit lnSpcReduction="1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these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cleanup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steps we finally have data with – only DEXA features and MFI – around 22K records with 80 features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use a K-Nearest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Neighbor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(KNN) imputer to fill up the missing data against each feature. 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assume here data is missing randomly and there is no pattern in missing data – hence data imputation based on 2 – nearest data points suitable </a:t>
            </a:r>
          </a:p>
        </p:txBody>
      </p:sp>
    </p:spTree>
    <p:extLst>
      <p:ext uri="{BB962C8B-B14F-4D97-AF65-F5344CB8AC3E}">
        <p14:creationId xmlns:p14="http://schemas.microsoft.com/office/powerpoint/2010/main" val="2602885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Selection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5138440" cy="3324087"/>
          </a:xfrm>
        </p:spPr>
        <p:txBody>
          <a:bodyPr>
            <a:normAutofit fontScale="85000" lnSpcReduction="2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First we try using a correlation matrix of the features – it reveals none of the features highly correlated to MFI – however the features have cluster among themselves i.e. features highly correlated among each other (like total mass features among themselves, fat percentage features etc.)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 to apply further feature selection.</a:t>
            </a: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62440FC-8778-C8C9-9923-6D7BAE8C14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0066" y="1276349"/>
            <a:ext cx="5468275" cy="443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B63C6BA2-DAEC-7C86-C5BB-7CC25F86B1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02338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204"/>
    </mc:Choice>
    <mc:Fallback xmlns="">
      <p:transition spd="slow" advTm="55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801</Words>
  <Application>Microsoft Office PowerPoint</Application>
  <PresentationFormat>Widescreen</PresentationFormat>
  <Paragraphs>49</Paragraphs>
  <Slides>12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Muscle Fat Infiltration prediction from DEXA indicators</vt:lpstr>
      <vt:lpstr>Data &amp; Task</vt:lpstr>
      <vt:lpstr>Data Cleanup &amp; Preparation</vt:lpstr>
      <vt:lpstr>Data Cleanup &amp; Preparation</vt:lpstr>
      <vt:lpstr>Data Cleanup &amp; Preparation</vt:lpstr>
      <vt:lpstr>Data Cleanup &amp; Preparation</vt:lpstr>
      <vt:lpstr>Data Cleanup &amp; Preparation</vt:lpstr>
      <vt:lpstr>Data Cleanup &amp; Preparation</vt:lpstr>
      <vt:lpstr>Feature Selection</vt:lpstr>
      <vt:lpstr>Feature Selection</vt:lpstr>
      <vt:lpstr>Validation Criteria</vt:lpstr>
      <vt:lpstr>Validation Criteria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Muscle Fat Infiltration prediction from DEXA indicators</dc:title>
  <dc:creator>Anindita Paul</dc:creator>
  <cp:lastModifiedBy>Anindita Paul</cp:lastModifiedBy>
  <cp:revision>1</cp:revision>
  <dcterms:created xsi:type="dcterms:W3CDTF">2024-02-27T16:04:25Z</dcterms:created>
  <dcterms:modified xsi:type="dcterms:W3CDTF">2024-02-27T16:05:52Z</dcterms:modified>
</cp:coreProperties>
</file>

<file path=docProps/thumbnail.jpeg>
</file>